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6858000" cx="12192000"/>
  <p:notesSz cx="6858000" cy="9144000"/>
  <p:embeddedFontLst>
    <p:embeddedFont>
      <p:font typeface="Old Standard TT"/>
      <p:regular r:id="rId32"/>
      <p:bold r:id="rId33"/>
      <p:italic r:id="rId34"/>
    </p:embeddedFont>
    <p:embeddedFont>
      <p:font typeface="Merriweather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9" roundtripDataSignature="AMtx7mghTyabK5hXoHA3WXI6GOLT+/xc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OldStandardTT-bold.fntdata"/><Relationship Id="rId10" Type="http://schemas.openxmlformats.org/officeDocument/2006/relationships/slide" Target="slides/slide6.xml"/><Relationship Id="rId32" Type="http://schemas.openxmlformats.org/officeDocument/2006/relationships/font" Target="fonts/OldStandardTT-regular.fntdata"/><Relationship Id="rId13" Type="http://schemas.openxmlformats.org/officeDocument/2006/relationships/slide" Target="slides/slide9.xml"/><Relationship Id="rId35" Type="http://schemas.openxmlformats.org/officeDocument/2006/relationships/font" Target="fonts/Merriweather-regular.fntdata"/><Relationship Id="rId12" Type="http://schemas.openxmlformats.org/officeDocument/2006/relationships/slide" Target="slides/slide8.xml"/><Relationship Id="rId34" Type="http://schemas.openxmlformats.org/officeDocument/2006/relationships/font" Target="fonts/OldStandardTT-italic.fntdata"/><Relationship Id="rId15" Type="http://schemas.openxmlformats.org/officeDocument/2006/relationships/slide" Target="slides/slide11.xml"/><Relationship Id="rId37" Type="http://schemas.openxmlformats.org/officeDocument/2006/relationships/font" Target="fonts/Merriweather-italic.fntdata"/><Relationship Id="rId14" Type="http://schemas.openxmlformats.org/officeDocument/2006/relationships/slide" Target="slides/slide10.xml"/><Relationship Id="rId36" Type="http://schemas.openxmlformats.org/officeDocument/2006/relationships/font" Target="fonts/Merriweather-bold.fntdata"/><Relationship Id="rId17" Type="http://schemas.openxmlformats.org/officeDocument/2006/relationships/slide" Target="slides/slide13.xml"/><Relationship Id="rId39" Type="http://customschemas.google.com/relationships/presentationmetadata" Target="metadata"/><Relationship Id="rId16" Type="http://schemas.openxmlformats.org/officeDocument/2006/relationships/slide" Target="slides/slide12.xml"/><Relationship Id="rId38" Type="http://schemas.openxmlformats.org/officeDocument/2006/relationships/font" Target="fonts/Merriweather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e084416026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1e084416026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e084416026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1e08441602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b11eb4d8a3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2b11eb4d8a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b11eb4d8a3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2b11eb4d8a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e084416026_0_2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1e084416026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e084416026_0_2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1e084416026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e084416026_0_2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1e084416026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e084416026_0_2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1e084416026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b142826189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b14282618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b142826189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b14282618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155b6cea8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g12155b6cea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e08441602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1e084416026_0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e084416026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1e084416026_0_1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e084416026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1e084416026_0_1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e084416026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1e084416026_0_1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e084416026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1e084416026_0_2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e084416026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1e084416026_0_2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e084416026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1e084416026_0_2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e084416026_0_3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g1e084416026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e084416026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1e08441602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b11eb4d8a3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2b11eb4d8a3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e084416026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1e08441602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e084416026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1e08441602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e084416026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1e08441602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b11eb4d8a3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2b11eb4d8a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e084416026_0_1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1e084416026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Relationship Id="rId4" Type="http://schemas.openxmlformats.org/officeDocument/2006/relationships/hyperlink" Target="https://docs.google.com/spreadsheets/d/187ohBlJ6_zFxt8JWrLuPIn3AVJcKtMV8SMvSH8IoXak/edit#gid=734222277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Relationship Id="rId4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Relationship Id="rId4" Type="http://schemas.openxmlformats.org/officeDocument/2006/relationships/hyperlink" Target="https://drive.google.com/drive/u/0/home" TargetMode="External"/><Relationship Id="rId5" Type="http://schemas.openxmlformats.org/officeDocument/2006/relationships/hyperlink" Target="https://docs.google.com/presentation/d/1KRzKEfJjm6hj-NvtCBuCRjaUmyYEeJRMj1j_zJyeu3U/edit#slide=id.p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Relationship Id="rId4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Relationship Id="rId4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jpg"/><Relationship Id="rId4" Type="http://schemas.openxmlformats.org/officeDocument/2006/relationships/hyperlink" Target="mailto:Patrick.Odonal@ocps.net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887725" y="1434750"/>
            <a:ext cx="105765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US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Leadership Orange </a:t>
            </a:r>
            <a:endParaRPr b="1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US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Class XIII</a:t>
            </a:r>
            <a:endParaRPr b="1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US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High School Life</a:t>
            </a:r>
            <a:endParaRPr b="1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40118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Tom Ott - Principal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University High School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e084416026_0_3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Leading a School</a:t>
            </a:r>
            <a:endParaRPr b="1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1" name="Google Shape;141;g1e084416026_0_3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However, the #1 Priority is Student Success…and all students are different.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So….the Principal needs to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Put the right people in the right seats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Create the right conditions for learning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e084416026_0_4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Putting the Right People </a:t>
            </a:r>
            <a:endParaRPr b="1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in the Right Seats</a:t>
            </a:r>
            <a:endParaRPr b="1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47" name="Google Shape;147;g1e084416026_0_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4638" y="1690825"/>
            <a:ext cx="8722724" cy="489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b11eb4d8a3_0_15"/>
          <p:cNvSpPr txBox="1"/>
          <p:nvPr>
            <p:ph type="title"/>
          </p:nvPr>
        </p:nvSpPr>
        <p:spPr>
          <a:xfrm>
            <a:off x="838200" y="2442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4"/>
              </a:rPr>
              <a:t>UHS Master Schedule</a:t>
            </a:r>
            <a:endParaRPr b="1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3" name="Google Shape;153;g2b11eb4d8a3_0_1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b11eb4d8a3_0_2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Master Scheduling Considerations</a:t>
            </a:r>
            <a:endParaRPr b="1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9" name="Google Shape;159;g2b11eb4d8a3_0_22"/>
          <p:cNvSpPr txBox="1"/>
          <p:nvPr>
            <p:ph idx="1" type="body"/>
          </p:nvPr>
        </p:nvSpPr>
        <p:spPr>
          <a:xfrm>
            <a:off x="838200" y="1825625"/>
            <a:ext cx="10515600" cy="46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ld Standard TT"/>
              <a:buChar char="•"/>
            </a:pPr>
            <a:r>
              <a:rPr lang="en-US" sz="1800">
                <a:latin typeface="Old Standard TT"/>
                <a:ea typeface="Old Standard TT"/>
                <a:cs typeface="Old Standard TT"/>
                <a:sym typeface="Old Standard TT"/>
              </a:rPr>
              <a:t>Plan Periods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ld Standard TT"/>
              <a:buChar char="•"/>
            </a:pPr>
            <a:r>
              <a:rPr b="1" lang="en-US" sz="1400">
                <a:latin typeface="Old Standard TT"/>
                <a:ea typeface="Old Standard TT"/>
                <a:cs typeface="Old Standard TT"/>
                <a:sym typeface="Old Standard TT"/>
              </a:rPr>
              <a:t>You need to look at all departments to keep a count of Plan Periods for each period–you can only have so many teachers on planning at one time</a:t>
            </a:r>
            <a:endParaRPr b="1" sz="14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ld Standard TT"/>
              <a:buChar char="•"/>
            </a:pPr>
            <a:r>
              <a:rPr lang="en-US" sz="1800">
                <a:latin typeface="Old Standard TT"/>
                <a:ea typeface="Old Standard TT"/>
                <a:cs typeface="Old Standard TT"/>
                <a:sym typeface="Old Standard TT"/>
              </a:rPr>
              <a:t>Choose teachers based on the needs of our students and not their preference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ld Standard TT"/>
              <a:buChar char="•"/>
            </a:pPr>
            <a:r>
              <a:rPr b="1" lang="en-US" sz="1400">
                <a:latin typeface="Old Standard TT"/>
                <a:ea typeface="Old Standard TT"/>
                <a:cs typeface="Old Standard TT"/>
                <a:sym typeface="Old Standard TT"/>
              </a:rPr>
              <a:t>Utilize class data when making these decisions	</a:t>
            </a:r>
            <a:endParaRPr b="1" sz="14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ld Standard TT"/>
              <a:buChar char="•"/>
            </a:pPr>
            <a:r>
              <a:rPr lang="en-US" sz="1800">
                <a:latin typeface="Old Standard TT"/>
                <a:ea typeface="Old Standard TT"/>
                <a:cs typeface="Old Standard TT"/>
                <a:sym typeface="Old Standard TT"/>
              </a:rPr>
              <a:t>Specialty Classes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ld Standard TT"/>
              <a:buChar char="•"/>
            </a:pPr>
            <a:r>
              <a:rPr b="1" lang="en-US" sz="1400">
                <a:latin typeface="Old Standard TT"/>
                <a:ea typeface="Old Standard TT"/>
                <a:cs typeface="Old Standard TT"/>
                <a:sym typeface="Old Standard TT"/>
              </a:rPr>
              <a:t>This has to be built first before we can place the other classes</a:t>
            </a:r>
            <a:endParaRPr b="1" sz="14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ld Standard TT"/>
              <a:buChar char="•"/>
            </a:pPr>
            <a:r>
              <a:rPr lang="en-US" sz="1800">
                <a:latin typeface="Old Standard TT"/>
                <a:ea typeface="Old Standard TT"/>
                <a:cs typeface="Old Standard TT"/>
                <a:sym typeface="Old Standard TT"/>
              </a:rPr>
              <a:t>Number of sections will be based on the course requests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ld Standard TT"/>
              <a:buChar char="•"/>
            </a:pPr>
            <a:r>
              <a:rPr b="1" lang="en-US" sz="1400">
                <a:latin typeface="Old Standard TT"/>
                <a:ea typeface="Old Standard TT"/>
                <a:cs typeface="Old Standard TT"/>
                <a:sym typeface="Old Standard TT"/>
              </a:rPr>
              <a:t>Course Request process begins in January</a:t>
            </a:r>
            <a:endParaRPr b="1" sz="14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ld Standard TT"/>
              <a:buChar char="•"/>
            </a:pPr>
            <a:r>
              <a:rPr lang="en-US" sz="1800">
                <a:latin typeface="Old Standard TT"/>
                <a:ea typeface="Old Standard TT"/>
                <a:cs typeface="Old Standard TT"/>
                <a:sym typeface="Old Standard TT"/>
              </a:rPr>
              <a:t>Are there any courses that you want to add or delete?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ld Standard TT"/>
              <a:buChar char="•"/>
            </a:pPr>
            <a:r>
              <a:rPr lang="en-US" sz="1800">
                <a:latin typeface="Old Standard TT"/>
                <a:ea typeface="Old Standard TT"/>
                <a:cs typeface="Old Standard TT"/>
                <a:sym typeface="Old Standard TT"/>
              </a:rPr>
              <a:t>Consider Psychological and Physiological needs of students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e084416026_0_29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Putting the Right People </a:t>
            </a:r>
            <a:endParaRPr b="1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in the Right Seats</a:t>
            </a:r>
            <a:endParaRPr b="1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65" name="Google Shape;165;g1e084416026_0_2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43225"/>
            <a:ext cx="11843926" cy="362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e084416026_0_28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Putting the Right People </a:t>
            </a:r>
            <a:endParaRPr b="1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in the Right Seats</a:t>
            </a:r>
            <a:endParaRPr b="1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71" name="Google Shape;171;g1e084416026_0_287"/>
          <p:cNvPicPr preferRelativeResize="0"/>
          <p:nvPr/>
        </p:nvPicPr>
        <p:blipFill rotWithShape="1">
          <a:blip r:embed="rId3">
            <a:alphaModFix/>
          </a:blip>
          <a:srcRect b="-2160" l="-215170" r="215170" t="2160"/>
          <a:stretch/>
        </p:blipFill>
        <p:spPr>
          <a:xfrm>
            <a:off x="152400" y="1843225"/>
            <a:ext cx="2245787" cy="4862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1e084416026_0_2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0099" y="1843225"/>
            <a:ext cx="3711824" cy="486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e084416026_0_29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Putting the Right People </a:t>
            </a:r>
            <a:endParaRPr b="1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in the Right Seats</a:t>
            </a:r>
            <a:endParaRPr b="1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8" name="Google Shape;178;g1e084416026_0_299"/>
          <p:cNvSpPr txBox="1"/>
          <p:nvPr/>
        </p:nvSpPr>
        <p:spPr>
          <a:xfrm>
            <a:off x="189150" y="4106475"/>
            <a:ext cx="11813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How many Algebra 1, Algebra 1 Honors, and Algebra 1A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teacher's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do I need?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(Teachers have 6 class periods a day and one planning period)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g1e084416026_0_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21475"/>
            <a:ext cx="11887201" cy="214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1e084416026_0_2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529519"/>
            <a:ext cx="11813701" cy="824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e084416026_0_275"/>
          <p:cNvSpPr txBox="1"/>
          <p:nvPr>
            <p:ph type="title"/>
          </p:nvPr>
        </p:nvSpPr>
        <p:spPr>
          <a:xfrm>
            <a:off x="254000" y="365125"/>
            <a:ext cx="11731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Creating the Right </a:t>
            </a:r>
            <a:endParaRPr b="1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Conditions For Learning</a:t>
            </a:r>
            <a:endParaRPr b="1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6" name="Google Shape;186;g1e084416026_0_275"/>
          <p:cNvSpPr txBox="1"/>
          <p:nvPr>
            <p:ph idx="1" type="body"/>
          </p:nvPr>
        </p:nvSpPr>
        <p:spPr>
          <a:xfrm>
            <a:off x="2568225" y="1825625"/>
            <a:ext cx="8785500" cy="4562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0861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Multiple Pathways </a:t>
            </a:r>
            <a:endParaRPr/>
          </a:p>
          <a:p>
            <a:pPr indent="-30861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CTE</a:t>
            </a:r>
            <a:endParaRPr/>
          </a:p>
          <a:p>
            <a:pPr indent="-30861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College and Career Dual Enrollment</a:t>
            </a:r>
            <a:endParaRPr/>
          </a:p>
          <a:p>
            <a:pPr indent="-30861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IB and AP</a:t>
            </a:r>
            <a:endParaRPr/>
          </a:p>
          <a:p>
            <a:pPr indent="-30861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PFA</a:t>
            </a:r>
            <a:endParaRPr/>
          </a:p>
          <a:p>
            <a:pPr indent="-30861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Instructional Practices</a:t>
            </a:r>
            <a:endParaRPr/>
          </a:p>
          <a:p>
            <a:pPr indent="-30861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Student Voice (process, elaborate, problem solve, critically think)</a:t>
            </a:r>
            <a:endParaRPr/>
          </a:p>
          <a:p>
            <a:pPr indent="-30861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Grading Practices</a:t>
            </a:r>
            <a:endParaRPr/>
          </a:p>
          <a:p>
            <a:pPr indent="-30861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Mastery </a:t>
            </a:r>
            <a:endParaRPr/>
          </a:p>
          <a:p>
            <a:pPr indent="-30861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Student Expectations</a:t>
            </a:r>
            <a:endParaRPr/>
          </a:p>
          <a:p>
            <a:pPr indent="-30861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Tardy and Attendance Policy</a:t>
            </a:r>
            <a:endParaRPr/>
          </a:p>
          <a:p>
            <a:pPr indent="-30861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Golden Ticket</a:t>
            </a:r>
            <a:endParaRPr/>
          </a:p>
          <a:p>
            <a:pPr indent="-30861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Leadership </a:t>
            </a:r>
            <a:r>
              <a:rPr lang="en-US"/>
              <a:t>Expectations</a:t>
            </a:r>
            <a:endParaRPr/>
          </a:p>
          <a:p>
            <a:pPr indent="-30861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Leadership Team Rules of Engagement</a:t>
            </a:r>
            <a:endParaRPr/>
          </a:p>
          <a:p>
            <a:pPr indent="-30861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How do we meet </a:t>
            </a:r>
            <a:r>
              <a:rPr b="1" lang="en-US" u="sng"/>
              <a:t>EVERY</a:t>
            </a:r>
            <a:r>
              <a:rPr lang="en-US"/>
              <a:t> students individual needs?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g2b142826189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-450662" y="908713"/>
            <a:ext cx="6609824" cy="495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2b142826189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5325" y="152400"/>
            <a:ext cx="6353175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2b142826189_0_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5325" y="3596150"/>
            <a:ext cx="49911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g2b142826189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621280" cy="65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2b142826189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6080" y="152400"/>
            <a:ext cx="9113520" cy="5126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2155b6cea8_0_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Welcome to </a:t>
            </a:r>
            <a:endParaRPr b="1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University High School!</a:t>
            </a:r>
            <a:endParaRPr b="1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1" name="Google Shape;91;g12155b6cea8_0_16"/>
          <p:cNvSpPr txBox="1"/>
          <p:nvPr>
            <p:ph idx="1" type="body"/>
          </p:nvPr>
        </p:nvSpPr>
        <p:spPr>
          <a:xfrm>
            <a:off x="2859850" y="1825625"/>
            <a:ext cx="8493900" cy="473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Opened in 1990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International Baccalaureate and Performing/Fine Arts Magnet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21 Advanced Placement Course Offerings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11 Career Pathways (3 postsecondary)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2,545 students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56% Hispanic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15% African American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14% White Non-Hispanic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10% Asian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291 Students with Disabilities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383 Limited English Proficiency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196 staff members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25 new teachers to UHS or education this year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2,741 total people!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e084416026_0_54"/>
          <p:cNvSpPr/>
          <p:nvPr/>
        </p:nvSpPr>
        <p:spPr>
          <a:xfrm>
            <a:off x="1" y="3726"/>
            <a:ext cx="5614800" cy="6858000"/>
          </a:xfrm>
          <a:prstGeom prst="rect">
            <a:avLst/>
          </a:prstGeom>
          <a:gradFill>
            <a:gsLst>
              <a:gs pos="0">
                <a:srgbClr val="4472C3">
                  <a:alpha val="81960"/>
                </a:srgbClr>
              </a:gs>
              <a:gs pos="25000">
                <a:srgbClr val="4472C4">
                  <a:alpha val="60000"/>
                </a:srgbClr>
              </a:gs>
              <a:gs pos="94000">
                <a:srgbClr val="AEABAB"/>
              </a:gs>
              <a:gs pos="100000">
                <a:srgbClr val="AEABAB"/>
              </a:gs>
            </a:gsLst>
            <a:lin ang="419989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g1e084416026_0_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1e084416026_0_54"/>
          <p:cNvSpPr txBox="1"/>
          <p:nvPr>
            <p:ph type="title"/>
          </p:nvPr>
        </p:nvSpPr>
        <p:spPr>
          <a:xfrm>
            <a:off x="6094105" y="802955"/>
            <a:ext cx="4977900" cy="14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>
                <a:solidFill>
                  <a:srgbClr val="000000"/>
                </a:solidFill>
              </a:rPr>
              <a:t>Student Needs Activity</a:t>
            </a:r>
            <a:endParaRPr/>
          </a:p>
        </p:txBody>
      </p:sp>
      <p:sp>
        <p:nvSpPr>
          <p:cNvPr id="207" name="Google Shape;207;g1e084416026_0_54"/>
          <p:cNvSpPr/>
          <p:nvPr/>
        </p:nvSpPr>
        <p:spPr>
          <a:xfrm>
            <a:off x="0" y="738619"/>
            <a:ext cx="5000438" cy="5400962"/>
          </a:xfrm>
          <a:custGeom>
            <a:rect b="b" l="l" r="r" t="t"/>
            <a:pathLst>
              <a:path extrusionOk="0" h="5400962" w="5000438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 cap="flat" cmpd="sng" w="12700">
            <a:solidFill>
              <a:srgbClr val="B3C6E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ead with Gears" id="208" name="Google Shape;208;g1e084416026_0_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254" y="1629089"/>
            <a:ext cx="3620021" cy="362002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1e084416026_0_54"/>
          <p:cNvSpPr txBox="1"/>
          <p:nvPr>
            <p:ph idx="1" type="body"/>
          </p:nvPr>
        </p:nvSpPr>
        <p:spPr>
          <a:xfrm>
            <a:off x="6094249" y="1556182"/>
            <a:ext cx="4977600" cy="36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b="1" lang="en-US" sz="2000">
                <a:solidFill>
                  <a:srgbClr val="000000"/>
                </a:solidFill>
              </a:rPr>
              <a:t>A 9</a:t>
            </a:r>
            <a:r>
              <a:rPr b="1" baseline="30000" lang="en-US" sz="2000">
                <a:solidFill>
                  <a:srgbClr val="000000"/>
                </a:solidFill>
              </a:rPr>
              <a:t>th</a:t>
            </a:r>
            <a:r>
              <a:rPr b="1" lang="en-US" sz="2000">
                <a:solidFill>
                  <a:srgbClr val="000000"/>
                </a:solidFill>
              </a:rPr>
              <a:t> grade student who has been “on the radar” since the start of school has consistently begun to receive referrals for skipping 2nd and 3rd period. 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e084416026_0_138"/>
          <p:cNvSpPr/>
          <p:nvPr/>
        </p:nvSpPr>
        <p:spPr>
          <a:xfrm>
            <a:off x="0" y="0"/>
            <a:ext cx="12192000" cy="5570100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11151A"/>
              </a:gs>
              <a:gs pos="100000">
                <a:srgbClr val="11151A"/>
              </a:gs>
            </a:gsLst>
            <a:lin ang="419989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5" name="Google Shape;215;g1e084416026_0_138"/>
          <p:cNvGrpSpPr/>
          <p:nvPr/>
        </p:nvGrpSpPr>
        <p:grpSpPr>
          <a:xfrm>
            <a:off x="0" y="3808676"/>
            <a:ext cx="12192000" cy="3049325"/>
            <a:chOff x="0" y="3808676"/>
            <a:chExt cx="12192000" cy="3049325"/>
          </a:xfrm>
        </p:grpSpPr>
        <p:pic>
          <p:nvPicPr>
            <p:cNvPr id="216" name="Google Shape;216;g1e084416026_0_138"/>
            <p:cNvPicPr preferRelativeResize="0"/>
            <p:nvPr/>
          </p:nvPicPr>
          <p:blipFill rotWithShape="1">
            <a:blip r:embed="rId3">
              <a:alphaModFix/>
            </a:blip>
            <a:srcRect b="9817" l="0" r="0" t="45718"/>
            <a:stretch/>
          </p:blipFill>
          <p:spPr>
            <a:xfrm>
              <a:off x="0" y="3808676"/>
              <a:ext cx="12192000" cy="3049325"/>
            </a:xfrm>
            <a:custGeom>
              <a:rect b="b" l="l" r="r" t="t"/>
              <a:pathLst>
                <a:path extrusionOk="0" h="3049325" w="12192000">
                  <a:moveTo>
                    <a:pt x="0" y="0"/>
                  </a:moveTo>
                  <a:lnTo>
                    <a:pt x="12192000" y="0"/>
                  </a:lnTo>
                  <a:lnTo>
                    <a:pt x="12192000" y="3049325"/>
                  </a:lnTo>
                  <a:lnTo>
                    <a:pt x="0" y="3049325"/>
                  </a:lnTo>
                  <a:close/>
                </a:path>
              </a:pathLst>
            </a:custGeom>
            <a:noFill/>
            <a:ln>
              <a:noFill/>
            </a:ln>
          </p:spPr>
        </p:pic>
        <p:sp>
          <p:nvSpPr>
            <p:cNvPr id="217" name="Google Shape;217;g1e084416026_0_138"/>
            <p:cNvSpPr/>
            <p:nvPr/>
          </p:nvSpPr>
          <p:spPr>
            <a:xfrm>
              <a:off x="2067339" y="5375082"/>
              <a:ext cx="373800" cy="405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g1e084416026_0_138"/>
          <p:cNvSpPr txBox="1"/>
          <p:nvPr>
            <p:ph idx="1" type="body"/>
          </p:nvPr>
        </p:nvSpPr>
        <p:spPr>
          <a:xfrm>
            <a:off x="1179226" y="872046"/>
            <a:ext cx="9833400" cy="29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FFFF"/>
                </a:solidFill>
              </a:rPr>
              <a:t>As you begin to process the referrals, you notice that all of the referrals are coming from his second or third period teacher…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e084416026_0_158"/>
          <p:cNvSpPr/>
          <p:nvPr/>
        </p:nvSpPr>
        <p:spPr>
          <a:xfrm>
            <a:off x="0" y="0"/>
            <a:ext cx="12192000" cy="5570100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11151A"/>
              </a:gs>
              <a:gs pos="100000">
                <a:srgbClr val="11151A"/>
              </a:gs>
            </a:gsLst>
            <a:lin ang="419989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4" name="Google Shape;224;g1e084416026_0_158"/>
          <p:cNvGrpSpPr/>
          <p:nvPr/>
        </p:nvGrpSpPr>
        <p:grpSpPr>
          <a:xfrm>
            <a:off x="0" y="3808676"/>
            <a:ext cx="12192000" cy="3049325"/>
            <a:chOff x="0" y="3808676"/>
            <a:chExt cx="12192000" cy="3049325"/>
          </a:xfrm>
        </p:grpSpPr>
        <p:pic>
          <p:nvPicPr>
            <p:cNvPr id="225" name="Google Shape;225;g1e084416026_0_158"/>
            <p:cNvPicPr preferRelativeResize="0"/>
            <p:nvPr/>
          </p:nvPicPr>
          <p:blipFill rotWithShape="1">
            <a:blip r:embed="rId3">
              <a:alphaModFix/>
            </a:blip>
            <a:srcRect b="9817" l="0" r="0" t="45718"/>
            <a:stretch/>
          </p:blipFill>
          <p:spPr>
            <a:xfrm>
              <a:off x="0" y="3808676"/>
              <a:ext cx="12192000" cy="3049325"/>
            </a:xfrm>
            <a:custGeom>
              <a:rect b="b" l="l" r="r" t="t"/>
              <a:pathLst>
                <a:path extrusionOk="0" h="3049325" w="12192000">
                  <a:moveTo>
                    <a:pt x="0" y="0"/>
                  </a:moveTo>
                  <a:lnTo>
                    <a:pt x="12192000" y="0"/>
                  </a:lnTo>
                  <a:lnTo>
                    <a:pt x="12192000" y="3049325"/>
                  </a:lnTo>
                  <a:lnTo>
                    <a:pt x="0" y="3049325"/>
                  </a:lnTo>
                  <a:close/>
                </a:path>
              </a:pathLst>
            </a:custGeom>
            <a:noFill/>
            <a:ln>
              <a:noFill/>
            </a:ln>
          </p:spPr>
        </p:pic>
        <p:sp>
          <p:nvSpPr>
            <p:cNvPr id="226" name="Google Shape;226;g1e084416026_0_158"/>
            <p:cNvSpPr/>
            <p:nvPr/>
          </p:nvSpPr>
          <p:spPr>
            <a:xfrm>
              <a:off x="2067339" y="5375082"/>
              <a:ext cx="373800" cy="405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Google Shape;227;g1e084416026_0_158"/>
          <p:cNvSpPr txBox="1"/>
          <p:nvPr>
            <p:ph idx="1" type="body"/>
          </p:nvPr>
        </p:nvSpPr>
        <p:spPr>
          <a:xfrm>
            <a:off x="1179226" y="872046"/>
            <a:ext cx="9833400" cy="29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FFFF"/>
                </a:solidFill>
              </a:rPr>
              <a:t>As you pull up this students schedule, you realize that his second period class is Algebra 1 and his third period class is HOPE…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e084416026_0_185"/>
          <p:cNvSpPr/>
          <p:nvPr/>
        </p:nvSpPr>
        <p:spPr>
          <a:xfrm>
            <a:off x="0" y="0"/>
            <a:ext cx="12192000" cy="5570100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11151A"/>
              </a:gs>
              <a:gs pos="100000">
                <a:srgbClr val="11151A"/>
              </a:gs>
            </a:gsLst>
            <a:lin ang="419989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3" name="Google Shape;233;g1e084416026_0_185"/>
          <p:cNvGrpSpPr/>
          <p:nvPr/>
        </p:nvGrpSpPr>
        <p:grpSpPr>
          <a:xfrm>
            <a:off x="0" y="3808676"/>
            <a:ext cx="12192000" cy="3049325"/>
            <a:chOff x="0" y="3808676"/>
            <a:chExt cx="12192000" cy="3049325"/>
          </a:xfrm>
        </p:grpSpPr>
        <p:pic>
          <p:nvPicPr>
            <p:cNvPr id="234" name="Google Shape;234;g1e084416026_0_185"/>
            <p:cNvPicPr preferRelativeResize="0"/>
            <p:nvPr/>
          </p:nvPicPr>
          <p:blipFill rotWithShape="1">
            <a:blip r:embed="rId3">
              <a:alphaModFix/>
            </a:blip>
            <a:srcRect b="9817" l="0" r="0" t="45718"/>
            <a:stretch/>
          </p:blipFill>
          <p:spPr>
            <a:xfrm>
              <a:off x="0" y="3808676"/>
              <a:ext cx="12192000" cy="3049325"/>
            </a:xfrm>
            <a:custGeom>
              <a:rect b="b" l="l" r="r" t="t"/>
              <a:pathLst>
                <a:path extrusionOk="0" h="3049325" w="12192000">
                  <a:moveTo>
                    <a:pt x="0" y="0"/>
                  </a:moveTo>
                  <a:lnTo>
                    <a:pt x="12192000" y="0"/>
                  </a:lnTo>
                  <a:lnTo>
                    <a:pt x="12192000" y="3049325"/>
                  </a:lnTo>
                  <a:lnTo>
                    <a:pt x="0" y="3049325"/>
                  </a:lnTo>
                  <a:close/>
                </a:path>
              </a:pathLst>
            </a:custGeom>
            <a:noFill/>
            <a:ln>
              <a:noFill/>
            </a:ln>
          </p:spPr>
        </p:pic>
        <p:sp>
          <p:nvSpPr>
            <p:cNvPr id="235" name="Google Shape;235;g1e084416026_0_185"/>
            <p:cNvSpPr/>
            <p:nvPr/>
          </p:nvSpPr>
          <p:spPr>
            <a:xfrm>
              <a:off x="2067339" y="5375082"/>
              <a:ext cx="373800" cy="405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6" name="Google Shape;236;g1e084416026_0_185"/>
          <p:cNvSpPr txBox="1"/>
          <p:nvPr>
            <p:ph idx="1" type="body"/>
          </p:nvPr>
        </p:nvSpPr>
        <p:spPr>
          <a:xfrm>
            <a:off x="1179226" y="872046"/>
            <a:ext cx="9833400" cy="29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FFFF"/>
                </a:solidFill>
              </a:rPr>
              <a:t>You also realize that his brother, a junior has been showing up to all of his classes…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e084416026_0_205"/>
          <p:cNvSpPr/>
          <p:nvPr/>
        </p:nvSpPr>
        <p:spPr>
          <a:xfrm>
            <a:off x="0" y="0"/>
            <a:ext cx="12192000" cy="5570100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11151A"/>
              </a:gs>
              <a:gs pos="100000">
                <a:srgbClr val="11151A"/>
              </a:gs>
            </a:gsLst>
            <a:lin ang="419989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2" name="Google Shape;242;g1e084416026_0_205"/>
          <p:cNvGrpSpPr/>
          <p:nvPr/>
        </p:nvGrpSpPr>
        <p:grpSpPr>
          <a:xfrm>
            <a:off x="0" y="3808676"/>
            <a:ext cx="12192000" cy="3049325"/>
            <a:chOff x="0" y="3808676"/>
            <a:chExt cx="12192000" cy="3049325"/>
          </a:xfrm>
        </p:grpSpPr>
        <p:pic>
          <p:nvPicPr>
            <p:cNvPr id="243" name="Google Shape;243;g1e084416026_0_205"/>
            <p:cNvPicPr preferRelativeResize="0"/>
            <p:nvPr/>
          </p:nvPicPr>
          <p:blipFill rotWithShape="1">
            <a:blip r:embed="rId3">
              <a:alphaModFix/>
            </a:blip>
            <a:srcRect b="9817" l="0" r="0" t="45718"/>
            <a:stretch/>
          </p:blipFill>
          <p:spPr>
            <a:xfrm>
              <a:off x="0" y="3808676"/>
              <a:ext cx="12192000" cy="3049325"/>
            </a:xfrm>
            <a:custGeom>
              <a:rect b="b" l="l" r="r" t="t"/>
              <a:pathLst>
                <a:path extrusionOk="0" h="3049325" w="12192000">
                  <a:moveTo>
                    <a:pt x="0" y="0"/>
                  </a:moveTo>
                  <a:lnTo>
                    <a:pt x="12192000" y="0"/>
                  </a:lnTo>
                  <a:lnTo>
                    <a:pt x="12192000" y="3049325"/>
                  </a:lnTo>
                  <a:lnTo>
                    <a:pt x="0" y="3049325"/>
                  </a:lnTo>
                  <a:close/>
                </a:path>
              </a:pathLst>
            </a:custGeom>
            <a:noFill/>
            <a:ln>
              <a:noFill/>
            </a:ln>
          </p:spPr>
        </p:pic>
        <p:sp>
          <p:nvSpPr>
            <p:cNvPr id="244" name="Google Shape;244;g1e084416026_0_205"/>
            <p:cNvSpPr/>
            <p:nvPr/>
          </p:nvSpPr>
          <p:spPr>
            <a:xfrm>
              <a:off x="2067339" y="5375082"/>
              <a:ext cx="373800" cy="405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5" name="Google Shape;245;g1e084416026_0_205"/>
          <p:cNvSpPr txBox="1"/>
          <p:nvPr>
            <p:ph idx="1" type="body"/>
          </p:nvPr>
        </p:nvSpPr>
        <p:spPr>
          <a:xfrm>
            <a:off x="1179226" y="872046"/>
            <a:ext cx="9833400" cy="29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FFFF"/>
                </a:solidFill>
              </a:rPr>
              <a:t>Further research shows that attendance is excellent fourth period through seventh period…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e084416026_0_225"/>
          <p:cNvSpPr/>
          <p:nvPr/>
        </p:nvSpPr>
        <p:spPr>
          <a:xfrm>
            <a:off x="0" y="0"/>
            <a:ext cx="12192000" cy="5570100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11151A"/>
              </a:gs>
              <a:gs pos="100000">
                <a:srgbClr val="11151A"/>
              </a:gs>
            </a:gsLst>
            <a:lin ang="419989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1" name="Google Shape;251;g1e084416026_0_225"/>
          <p:cNvGrpSpPr/>
          <p:nvPr/>
        </p:nvGrpSpPr>
        <p:grpSpPr>
          <a:xfrm>
            <a:off x="0" y="3808676"/>
            <a:ext cx="12192000" cy="3049325"/>
            <a:chOff x="0" y="3808676"/>
            <a:chExt cx="12192000" cy="3049325"/>
          </a:xfrm>
        </p:grpSpPr>
        <p:pic>
          <p:nvPicPr>
            <p:cNvPr id="252" name="Google Shape;252;g1e084416026_0_225"/>
            <p:cNvPicPr preferRelativeResize="0"/>
            <p:nvPr/>
          </p:nvPicPr>
          <p:blipFill rotWithShape="1">
            <a:blip r:embed="rId3">
              <a:alphaModFix/>
            </a:blip>
            <a:srcRect b="9817" l="0" r="0" t="45718"/>
            <a:stretch/>
          </p:blipFill>
          <p:spPr>
            <a:xfrm>
              <a:off x="0" y="3808676"/>
              <a:ext cx="12192000" cy="3049325"/>
            </a:xfrm>
            <a:custGeom>
              <a:rect b="b" l="l" r="r" t="t"/>
              <a:pathLst>
                <a:path extrusionOk="0" h="3049325" w="12192000">
                  <a:moveTo>
                    <a:pt x="0" y="0"/>
                  </a:moveTo>
                  <a:lnTo>
                    <a:pt x="12192000" y="0"/>
                  </a:lnTo>
                  <a:lnTo>
                    <a:pt x="12192000" y="3049325"/>
                  </a:lnTo>
                  <a:lnTo>
                    <a:pt x="0" y="3049325"/>
                  </a:lnTo>
                  <a:close/>
                </a:path>
              </a:pathLst>
            </a:custGeom>
            <a:noFill/>
            <a:ln>
              <a:noFill/>
            </a:ln>
          </p:spPr>
        </p:pic>
        <p:sp>
          <p:nvSpPr>
            <p:cNvPr id="253" name="Google Shape;253;g1e084416026_0_225"/>
            <p:cNvSpPr/>
            <p:nvPr/>
          </p:nvSpPr>
          <p:spPr>
            <a:xfrm>
              <a:off x="2067339" y="5375082"/>
              <a:ext cx="373800" cy="405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4" name="Google Shape;254;g1e084416026_0_225"/>
          <p:cNvSpPr txBox="1"/>
          <p:nvPr>
            <p:ph idx="1" type="body"/>
          </p:nvPr>
        </p:nvSpPr>
        <p:spPr>
          <a:xfrm>
            <a:off x="1179226" y="872046"/>
            <a:ext cx="9833400" cy="29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FFFF"/>
                </a:solidFill>
              </a:rPr>
              <a:t>You decide to speak with the students teachers…you ask…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e084416026_0_245"/>
          <p:cNvSpPr/>
          <p:nvPr/>
        </p:nvSpPr>
        <p:spPr>
          <a:xfrm>
            <a:off x="0" y="0"/>
            <a:ext cx="12192000" cy="5570100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11151A"/>
              </a:gs>
              <a:gs pos="100000">
                <a:srgbClr val="11151A"/>
              </a:gs>
            </a:gsLst>
            <a:lin ang="419989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0" name="Google Shape;260;g1e084416026_0_245"/>
          <p:cNvGrpSpPr/>
          <p:nvPr/>
        </p:nvGrpSpPr>
        <p:grpSpPr>
          <a:xfrm>
            <a:off x="0" y="3808676"/>
            <a:ext cx="12192000" cy="3049325"/>
            <a:chOff x="0" y="3808676"/>
            <a:chExt cx="12192000" cy="3049325"/>
          </a:xfrm>
        </p:grpSpPr>
        <p:pic>
          <p:nvPicPr>
            <p:cNvPr id="261" name="Google Shape;261;g1e084416026_0_245"/>
            <p:cNvPicPr preferRelativeResize="0"/>
            <p:nvPr/>
          </p:nvPicPr>
          <p:blipFill rotWithShape="1">
            <a:blip r:embed="rId3">
              <a:alphaModFix/>
            </a:blip>
            <a:srcRect b="9817" l="0" r="0" t="45718"/>
            <a:stretch/>
          </p:blipFill>
          <p:spPr>
            <a:xfrm>
              <a:off x="0" y="3808676"/>
              <a:ext cx="12192000" cy="3049325"/>
            </a:xfrm>
            <a:custGeom>
              <a:rect b="b" l="l" r="r" t="t"/>
              <a:pathLst>
                <a:path extrusionOk="0" h="3049325" w="12192000">
                  <a:moveTo>
                    <a:pt x="0" y="0"/>
                  </a:moveTo>
                  <a:lnTo>
                    <a:pt x="12192000" y="0"/>
                  </a:lnTo>
                  <a:lnTo>
                    <a:pt x="12192000" y="3049325"/>
                  </a:lnTo>
                  <a:lnTo>
                    <a:pt x="0" y="3049325"/>
                  </a:lnTo>
                  <a:close/>
                </a:path>
              </a:pathLst>
            </a:custGeom>
            <a:noFill/>
            <a:ln>
              <a:noFill/>
            </a:ln>
          </p:spPr>
        </p:pic>
        <p:sp>
          <p:nvSpPr>
            <p:cNvPr id="262" name="Google Shape;262;g1e084416026_0_245"/>
            <p:cNvSpPr/>
            <p:nvPr/>
          </p:nvSpPr>
          <p:spPr>
            <a:xfrm>
              <a:off x="2067339" y="5375082"/>
              <a:ext cx="373800" cy="405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" name="Google Shape;263;g1e084416026_0_245"/>
          <p:cNvSpPr txBox="1"/>
          <p:nvPr>
            <p:ph idx="1" type="body"/>
          </p:nvPr>
        </p:nvSpPr>
        <p:spPr>
          <a:xfrm>
            <a:off x="1179226" y="872046"/>
            <a:ext cx="9833400" cy="29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FFFF"/>
                </a:solidFill>
              </a:rPr>
              <a:t>You find the student during fourth period the next day and bring him in to process the referral…what conversation do you have with the student?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e084416026_0_308"/>
          <p:cNvSpPr txBox="1"/>
          <p:nvPr>
            <p:ph type="title"/>
          </p:nvPr>
        </p:nvSpPr>
        <p:spPr>
          <a:xfrm>
            <a:off x="254000" y="365125"/>
            <a:ext cx="11731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Cougar Future Fair</a:t>
            </a:r>
            <a:endParaRPr b="1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9" name="Google Shape;269;g1e084416026_0_308"/>
          <p:cNvSpPr txBox="1"/>
          <p:nvPr>
            <p:ph idx="1" type="body"/>
          </p:nvPr>
        </p:nvSpPr>
        <p:spPr>
          <a:xfrm>
            <a:off x="2568225" y="1825625"/>
            <a:ext cx="8785500" cy="4562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Wednesday, April 24th, 2024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7:00 am to 1:15 pm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Participants will be able to meet our 11th and 12th grade students eligible for internships, employment, and other such opportunities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Interested?  Let Mr. Ott know or contact our College and Career Counselor, Patrick O’Donal at 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Patrick.Odonal@ocps.net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e084416026_0_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Our Cougar Culture</a:t>
            </a:r>
            <a:endParaRPr b="1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7" name="Google Shape;97;g1e084416026_0_20"/>
          <p:cNvSpPr txBox="1"/>
          <p:nvPr>
            <p:ph idx="1" type="body"/>
          </p:nvPr>
        </p:nvSpPr>
        <p:spPr>
          <a:xfrm>
            <a:off x="2577625" y="1391200"/>
            <a:ext cx="8776200" cy="529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7376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Every Student, College and Career Ready</a:t>
            </a:r>
            <a:endParaRPr b="1" sz="2000">
              <a:solidFill>
                <a:srgbClr val="07376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7376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Microsoft JhengHei"/>
                <a:ea typeface="Microsoft JhengHei"/>
                <a:cs typeface="Microsoft JhengHei"/>
                <a:sym typeface="Microsoft JhengHei"/>
              </a:rPr>
              <a:t>Cougar Commitments</a:t>
            </a:r>
            <a:endParaRPr b="1"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 u="sng">
                <a:latin typeface="Microsoft JhengHei"/>
                <a:ea typeface="Microsoft JhengHei"/>
                <a:cs typeface="Microsoft JhengHei"/>
                <a:sym typeface="Microsoft JhengHei"/>
              </a:rPr>
              <a:t>Every day…</a:t>
            </a:r>
            <a:endParaRPr b="1" sz="1400" u="sng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 u="sng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45720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 u="sng">
                <a:latin typeface="Microsoft JhengHei"/>
                <a:ea typeface="Microsoft JhengHei"/>
                <a:cs typeface="Microsoft JhengHei"/>
                <a:sym typeface="Microsoft JhengHei"/>
              </a:rPr>
              <a:t>Student/Staffulty Relationships</a:t>
            </a:r>
            <a:endParaRPr b="1" sz="1400" u="sng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17500" lvl="0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-US" sz="1400">
                <a:highlight>
                  <a:srgbClr val="FFFF00"/>
                </a:highlight>
              </a:rPr>
              <a:t>We will embody the belief that the student is the most important person on our campus</a:t>
            </a:r>
            <a:endParaRPr sz="1400">
              <a:highlight>
                <a:srgbClr val="FFFF00"/>
              </a:highlight>
            </a:endParaRPr>
          </a:p>
          <a:p>
            <a:pPr indent="-317500" lvl="0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/>
              <a:t>We will fully communicate with all stakeholders</a:t>
            </a:r>
            <a:endParaRPr sz="1400"/>
          </a:p>
          <a:p>
            <a:pPr indent="-317500" lvl="0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/>
              <a:t>We will arrive at school ready to support every student and each other</a:t>
            </a:r>
            <a:endParaRPr sz="1400"/>
          </a:p>
          <a:p>
            <a:pPr indent="-317500" lvl="0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/>
              <a:t>We will deepen our knowledge of each student, their passions, and their goals, and use that information to reach them in their learning</a:t>
            </a:r>
            <a:endParaRPr sz="1400"/>
          </a:p>
          <a:p>
            <a:pPr indent="-317500" lvl="0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/>
              <a:t>We will model lifelong learning and come to campus with a growth mindset</a:t>
            </a:r>
            <a:endParaRPr sz="1400"/>
          </a:p>
          <a:p>
            <a:pPr indent="-317500" lvl="0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/>
              <a:t>We will remember that we are in this together and that it takes all of us working together to reach our goals.  It’s not about “me.”</a:t>
            </a:r>
            <a:endParaRPr sz="1400"/>
          </a:p>
          <a:p>
            <a:pPr indent="45720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US" sz="1400" u="sng">
                <a:latin typeface="Microsoft JhengHei"/>
                <a:ea typeface="Microsoft JhengHei"/>
                <a:cs typeface="Microsoft JhengHei"/>
                <a:sym typeface="Microsoft JhengHei"/>
              </a:rPr>
              <a:t>Mastery</a:t>
            </a:r>
            <a:endParaRPr sz="1400"/>
          </a:p>
          <a:p>
            <a:pPr indent="-317500" lvl="0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-US" sz="1400"/>
              <a:t>We will teach grade level curriculum from the first minute of each class period to the last</a:t>
            </a:r>
            <a:endParaRPr sz="1400"/>
          </a:p>
          <a:p>
            <a:pPr indent="-317500" lvl="0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/>
              <a:t>We will infuse grace and hope into our grading practices in our pursuit of mastery learning</a:t>
            </a:r>
            <a:endParaRPr sz="1400"/>
          </a:p>
          <a:p>
            <a:pPr indent="-317500" lvl="0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/>
              <a:t>We will require our students  to prove their knowledge, we will never assume a student knows something</a:t>
            </a:r>
            <a:endParaRPr sz="1400"/>
          </a:p>
          <a:p>
            <a:pPr indent="-317500" lvl="0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-US" sz="1400">
                <a:highlight>
                  <a:srgbClr val="FFFF00"/>
                </a:highlight>
              </a:rPr>
              <a:t>We will ensure that every student learns as we meet their individual needs</a:t>
            </a:r>
            <a:endParaRPr sz="1400"/>
          </a:p>
          <a:p>
            <a:pPr indent="-317500" lvl="0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-US" sz="1400"/>
              <a:t>We will value the learning that comes from mistakes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b11eb4d8a3_0_3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Our Cougar Culture</a:t>
            </a:r>
            <a:endParaRPr b="1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3" name="Google Shape;103;g2b11eb4d8a3_0_33"/>
          <p:cNvSpPr txBox="1"/>
          <p:nvPr>
            <p:ph idx="1" type="body"/>
          </p:nvPr>
        </p:nvSpPr>
        <p:spPr>
          <a:xfrm>
            <a:off x="2577625" y="1391200"/>
            <a:ext cx="8776200" cy="529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7376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Every Student, College and Career Ready</a:t>
            </a:r>
            <a:endParaRPr b="1" sz="2000">
              <a:solidFill>
                <a:srgbClr val="07376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7376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Microsoft JhengHei"/>
                <a:ea typeface="Microsoft JhengHei"/>
                <a:cs typeface="Microsoft JhengHei"/>
                <a:sym typeface="Microsoft JhengHei"/>
              </a:rPr>
              <a:t>Cougar Commitments</a:t>
            </a:r>
            <a:endParaRPr b="1"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 u="sng">
                <a:latin typeface="Microsoft JhengHei"/>
                <a:ea typeface="Microsoft JhengHei"/>
                <a:cs typeface="Microsoft JhengHei"/>
                <a:sym typeface="Microsoft JhengHei"/>
              </a:rPr>
              <a:t>Every day…</a:t>
            </a:r>
            <a:endParaRPr b="1" sz="1400" u="sng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 u="sng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45720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 u="sng">
                <a:latin typeface="Microsoft JhengHei"/>
                <a:ea typeface="Microsoft JhengHei"/>
                <a:cs typeface="Microsoft JhengHei"/>
                <a:sym typeface="Microsoft JhengHei"/>
              </a:rPr>
              <a:t>Student Voice</a:t>
            </a:r>
            <a:endParaRPr b="1" sz="1400" u="sng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17500" lvl="0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-US" sz="1400"/>
              <a:t>We will instruct based on how our students learn best</a:t>
            </a:r>
            <a:endParaRPr sz="1400"/>
          </a:p>
          <a:p>
            <a:pPr indent="-317500" lvl="0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-US" sz="1400"/>
              <a:t>We will ensure student voices are heard in our classrooms as they read, write, talk and/or solve each class period</a:t>
            </a:r>
            <a:endParaRPr sz="1400">
              <a:highlight>
                <a:srgbClr val="FFFF00"/>
              </a:highlight>
            </a:endParaRPr>
          </a:p>
          <a:p>
            <a:pPr indent="45720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US" sz="1400" u="sng">
                <a:latin typeface="Microsoft JhengHei"/>
                <a:ea typeface="Microsoft JhengHei"/>
                <a:cs typeface="Microsoft JhengHei"/>
                <a:sym typeface="Microsoft JhengHei"/>
              </a:rPr>
              <a:t>Celebration</a:t>
            </a:r>
            <a:endParaRPr sz="1400"/>
          </a:p>
          <a:p>
            <a:pPr indent="-317500" lvl="0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-US" sz="1400"/>
              <a:t>We will be a positive force and extinguish negativity</a:t>
            </a:r>
            <a:endParaRPr/>
          </a:p>
        </p:txBody>
      </p:sp>
      <p:pic>
        <p:nvPicPr>
          <p:cNvPr id="104" name="Google Shape;104;g2b11eb4d8a3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2525" y="4986450"/>
            <a:ext cx="5486400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e084416026_0_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Our Cougar Culture</a:t>
            </a:r>
            <a:endParaRPr b="1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0" name="Google Shape;110;g1e084416026_0_9"/>
          <p:cNvSpPr txBox="1"/>
          <p:nvPr>
            <p:ph idx="1" type="body"/>
          </p:nvPr>
        </p:nvSpPr>
        <p:spPr>
          <a:xfrm>
            <a:off x="2577625" y="1825625"/>
            <a:ext cx="8776200" cy="486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1" lang="en-US" sz="2000">
                <a:solidFill>
                  <a:srgbClr val="07376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Magnet Schools of America Top School of Excellence for our PFA Magnet program in 2023</a:t>
            </a:r>
            <a:endParaRPr b="1" sz="2000">
              <a:solidFill>
                <a:srgbClr val="07376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Microsoft JhengHei"/>
              <a:buChar char="•"/>
            </a:pPr>
            <a:r>
              <a:rPr b="1" lang="en-US" sz="2000">
                <a:solidFill>
                  <a:srgbClr val="07376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One of 23 schools nationwide with this distinction</a:t>
            </a:r>
            <a:endParaRPr b="1" sz="2000">
              <a:solidFill>
                <a:srgbClr val="07376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Microsoft JhengHei"/>
              <a:buChar char="•"/>
            </a:pPr>
            <a:r>
              <a:rPr b="1" lang="en-US" sz="2000">
                <a:solidFill>
                  <a:srgbClr val="07376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Reduced course failures in ELA (-430) and Math (-384)</a:t>
            </a:r>
            <a:endParaRPr b="1" sz="2000">
              <a:solidFill>
                <a:srgbClr val="07376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Microsoft JhengHei"/>
              <a:buChar char="•"/>
            </a:pPr>
            <a:r>
              <a:rPr b="1" lang="en-US" sz="2000">
                <a:solidFill>
                  <a:srgbClr val="07376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Three year reduction in students with two or more early warning indicators</a:t>
            </a:r>
            <a:endParaRPr b="1" sz="2000">
              <a:solidFill>
                <a:srgbClr val="07376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Microsoft JhengHei"/>
              <a:buChar char="•"/>
            </a:pPr>
            <a:r>
              <a:rPr b="1" lang="en-US" sz="2000">
                <a:solidFill>
                  <a:srgbClr val="07376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6th highest performing high school in OCPS (3 points from an A)</a:t>
            </a:r>
            <a:endParaRPr b="1" sz="2000">
              <a:solidFill>
                <a:srgbClr val="07376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Microsoft JhengHei"/>
              <a:buChar char="•"/>
            </a:pPr>
            <a:r>
              <a:rPr b="1" lang="en-US" sz="2000">
                <a:solidFill>
                  <a:srgbClr val="07376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95% graduation rate</a:t>
            </a:r>
            <a:endParaRPr b="1" sz="2000">
              <a:solidFill>
                <a:srgbClr val="07376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Microsoft JhengHei"/>
              <a:buChar char="•"/>
            </a:pPr>
            <a:r>
              <a:rPr b="1" lang="en-US" sz="2000">
                <a:solidFill>
                  <a:srgbClr val="07376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Outperforming our expected student </a:t>
            </a:r>
            <a:r>
              <a:rPr b="1" lang="en-US" sz="2000">
                <a:solidFill>
                  <a:srgbClr val="07376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achievement</a:t>
            </a:r>
            <a:r>
              <a:rPr b="1" lang="en-US" sz="2000">
                <a:solidFill>
                  <a:srgbClr val="07376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based on our student population </a:t>
            </a:r>
            <a:r>
              <a:rPr b="1" lang="en-US" sz="2000">
                <a:solidFill>
                  <a:srgbClr val="07376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in</a:t>
            </a:r>
            <a:r>
              <a:rPr b="1" lang="en-US" sz="2000">
                <a:solidFill>
                  <a:srgbClr val="07376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every school grade category</a:t>
            </a:r>
            <a:endParaRPr b="1" sz="2000">
              <a:solidFill>
                <a:srgbClr val="07376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e084416026_0_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Turn and Talk</a:t>
            </a:r>
            <a:endParaRPr b="1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6" name="Google Shape;116;g1e084416026_0_14"/>
          <p:cNvSpPr txBox="1"/>
          <p:nvPr>
            <p:ph idx="1" type="body"/>
          </p:nvPr>
        </p:nvSpPr>
        <p:spPr>
          <a:xfrm>
            <a:off x="2704000" y="1825625"/>
            <a:ext cx="86499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What does a High School Principal do all day anyway?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Did you know your Principal when you were in high </a:t>
            </a:r>
            <a:r>
              <a:rPr lang="en-US"/>
              <a:t>school?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084416026_0_3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Leading a School</a:t>
            </a:r>
            <a:endParaRPr b="1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2" name="Google Shape;122;g1e084416026_0_31"/>
          <p:cNvSpPr txBox="1"/>
          <p:nvPr>
            <p:ph idx="1" type="body"/>
          </p:nvPr>
        </p:nvSpPr>
        <p:spPr>
          <a:xfrm>
            <a:off x="838200" y="1690825"/>
            <a:ext cx="5181600" cy="470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1" i="1" lang="en-US" u="sng">
                <a:highlight>
                  <a:srgbClr val="FFFF00"/>
                </a:highlight>
              </a:rPr>
              <a:t>Safety and Security</a:t>
            </a:r>
            <a:endParaRPr b="1" i="1" u="sng">
              <a:highlight>
                <a:srgbClr val="FFFF00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i="1" lang="en-US">
                <a:highlight>
                  <a:srgbClr val="00FFFF"/>
                </a:highlight>
              </a:rPr>
              <a:t>Core Instructional Program</a:t>
            </a:r>
            <a:endParaRPr i="1">
              <a:highlight>
                <a:srgbClr val="00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Student Management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Scheduling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Hiring/Staffing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Staff </a:t>
            </a:r>
            <a:r>
              <a:rPr lang="en-US"/>
              <a:t>Evaluations</a:t>
            </a:r>
            <a:r>
              <a:rPr lang="en-US"/>
              <a:t>/Observations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Labor Relations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Opening opportunities for students (athletics, clubs, etc.)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Branding/Advertising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1e084416026_0_31"/>
          <p:cNvSpPr txBox="1"/>
          <p:nvPr>
            <p:ph idx="2" type="body"/>
          </p:nvPr>
        </p:nvSpPr>
        <p:spPr>
          <a:xfrm>
            <a:off x="6172200" y="1690825"/>
            <a:ext cx="5181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Improvement Planning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Systems Implementation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Communication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Community Partnerships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Stakeholder Questions/Concerns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Compliance Reporting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Budgeting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Any and Everything!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b11eb4d8a3_0_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Leading a School</a:t>
            </a:r>
            <a:endParaRPr b="1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29" name="Google Shape;129;g2b11eb4d8a3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4650" y="1690825"/>
            <a:ext cx="8282700" cy="46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e084416026_0_178"/>
          <p:cNvSpPr txBox="1"/>
          <p:nvPr>
            <p:ph type="title"/>
          </p:nvPr>
        </p:nvSpPr>
        <p:spPr>
          <a:xfrm>
            <a:off x="838200" y="158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Leading a School</a:t>
            </a:r>
            <a:endParaRPr b="1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35" name="Google Shape;135;g1e084416026_0_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4575" y="1250375"/>
            <a:ext cx="8242851" cy="546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2021-04-05T17:19:02Z</dcterms:created>
  <dc:creator>Ott, Thomas W.</dc:creator>
</cp:coreProperties>
</file>